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73" r:id="rId5"/>
    <p:sldId id="258" r:id="rId6"/>
    <p:sldId id="259" r:id="rId7"/>
    <p:sldId id="260" r:id="rId8"/>
    <p:sldId id="261" r:id="rId9"/>
    <p:sldId id="262" r:id="rId10"/>
    <p:sldId id="271" r:id="rId11"/>
    <p:sldId id="263" r:id="rId12"/>
    <p:sldId id="270" r:id="rId13"/>
    <p:sldId id="266" r:id="rId14"/>
    <p:sldId id="272" r:id="rId15"/>
    <p:sldId id="267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A2BD1-D419-989A-DE29-78C012D76713}" v="8" dt="2026-07-24T14:38:39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1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0bd46f07-7d3a-42c7-8d61-70bb039a0049::" providerId="AD" clId="Web-{0EEA2BD1-D419-989A-DE29-78C012D76713}"/>
    <pc:docChg chg="addSld modSld">
      <pc:chgData name="Guest User" userId="S::urn:spo:tenantanon#0bd46f07-7d3a-42c7-8d61-70bb039a0049::" providerId="AD" clId="Web-{0EEA2BD1-D419-989A-DE29-78C012D76713}" dt="2026-07-24T14:38:39.762" v="7"/>
      <pc:docMkLst>
        <pc:docMk/>
      </pc:docMkLst>
      <pc:sldChg chg="addSp delSp modSp new">
        <pc:chgData name="Guest User" userId="S::urn:spo:tenantanon#0bd46f07-7d3a-42c7-8d61-70bb039a0049::" providerId="AD" clId="Web-{0EEA2BD1-D419-989A-DE29-78C012D76713}" dt="2026-07-24T14:38:39.762" v="7"/>
        <pc:sldMkLst>
          <pc:docMk/>
          <pc:sldMk cId="4183144635" sldId="274"/>
        </pc:sldMkLst>
        <pc:spChg chg="add mod">
          <ac:chgData name="Guest User" userId="S::urn:spo:tenantanon#0bd46f07-7d3a-42c7-8d61-70bb039a0049::" providerId="AD" clId="Web-{0EEA2BD1-D419-989A-DE29-78C012D76713}" dt="2026-07-24T14:37:06.980" v="5" actId="20577"/>
          <ac:spMkLst>
            <pc:docMk/>
            <pc:sldMk cId="4183144635" sldId="274"/>
            <ac:spMk id="2" creationId="{6759570F-DFCE-18B4-BE95-E525222E450A}"/>
          </ac:spMkLst>
        </pc:spChg>
        <pc:graphicFrameChg chg="del mod">
          <ac:chgData name="Guest User" userId="S::urn:spo:tenantanon#0bd46f07-7d3a-42c7-8d61-70bb039a0049::" providerId="AD" clId="Web-{0EEA2BD1-D419-989A-DE29-78C012D76713}" dt="2026-07-24T14:38:39.762" v="7"/>
          <ac:graphicFrameMkLst>
            <pc:docMk/>
            <pc:sldMk cId="4183144635" sldId="274"/>
            <ac:graphicFrameMk id="3" creationId="{2F4403C0-EA97-B23D-42E4-3A442654AEA0}"/>
          </ac:graphicFrameMkLst>
        </pc:graphicFrameChg>
      </pc:sldChg>
    </pc:docChg>
  </pc:docChgLst>
  <pc:docChgLst>
    <pc:chgData name="Sean Suder" userId="ee33d329-cbc9-4927-9576-1c70f0599026" providerId="ADAL" clId="{3DDB1A2A-5FAB-4C44-8BB0-E9FD47330939}"/>
    <pc:docChg chg="delSld">
      <pc:chgData name="Sean Suder" userId="ee33d329-cbc9-4927-9576-1c70f0599026" providerId="ADAL" clId="{3DDB1A2A-5FAB-4C44-8BB0-E9FD47330939}" dt="2026-07-24T15:40:35.119" v="0" actId="2696"/>
      <pc:docMkLst>
        <pc:docMk/>
      </pc:docMkLst>
      <pc:sldChg chg="del">
        <pc:chgData name="Sean Suder" userId="ee33d329-cbc9-4927-9576-1c70f0599026" providerId="ADAL" clId="{3DDB1A2A-5FAB-4C44-8BB0-E9FD47330939}" dt="2026-07-24T15:40:35.119" v="0" actId="2696"/>
        <pc:sldMkLst>
          <pc:docMk/>
          <pc:sldMk cId="4183144635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362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+ introduce yourself and ZoneCo. One-line framing: Danville adopted a bold new comprehensive plan in 2024, and the city hired ZoneCo to rewrite the zoning ordinance that will deliver it. Confirm your preferred name/title line on this slide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scene for an APA audience: Danville's story — textile/tobacco collapse, River District revitalization, casino-era reinvestment. The point: the regulatory framework was written for a city that no longer exists. Verify current population figure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sequencing lesson: Danville did this in the right order — plan first (adopted 2024), then zoning. Recommendation #1 of PLAN Danville implementation is 'Amend zoning to reflect recommendations in future land use plan.' That gives the rewrite political legitimacy and a built-in policy basis.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headline findings of the Diagnostic Report. Adjust these four to match the report's actual framing — these are the recurring categories (organization, clarity, procedures, plan alignment). Good moment for a war story: a specific provision that produced repeat variances or interpretation fights.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three-module structure and why staging matters: each module produces a public deliverable, creating checkpoints for Council, Planning Commission, and the public before the next phase begins. This de-risks the drafting phase politically.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to slow down on for a professional audience. Explain a concrete calibration example from Danville — e.g., how a plan character area translated into district standards, or a place where the old dimensional standards would have made the plan's preferred building form unbuildable.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a before/after excerpt here if slides allow — a dense 1986-era paragraph next to the new table or graphic treatment of the same standard. That single visual usually lands harder than anything else in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the room's lawyer-planner, this is your home turf. Consider adding a note on any recent General Assembly legislation relevant to the audience this session (housing bills, short-term rentals, solar, etc.) — update to the current GA session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the audience photographs. Deliver each lesson with a one-sentence Danville example. If pressed for time earlier in the talk, protect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your direct email and phone if you want them on screen. Consider a final invitation: 'If your locality's code predates your comprehensive plan, that's the conversation to have.'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10725912" y="0"/>
            <a:ext cx="1463040" cy="1463040"/>
          </a:xfrm>
          <a:prstGeom prst="rtTriangle">
            <a:avLst/>
          </a:prstGeom>
          <a:solidFill>
            <a:srgbClr val="FDF00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flipH="1" flipV="1">
            <a:off x="9628632" y="0"/>
            <a:ext cx="1097280" cy="1097280"/>
          </a:xfrm>
          <a:prstGeom prst="rtTriangl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rot="10800000">
            <a:off x="10725912" y="1463040"/>
            <a:ext cx="822960" cy="822960"/>
          </a:xfrm>
          <a:prstGeom prst="rtTriangl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V="1">
            <a:off x="11548872" y="1463040"/>
            <a:ext cx="640080" cy="640080"/>
          </a:xfrm>
          <a:prstGeom prst="rtTriangle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 flipV="1">
            <a:off x="9079992" y="0"/>
            <a:ext cx="548640" cy="548640"/>
          </a:xfrm>
          <a:prstGeom prst="rtTriangle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731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FDF0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VIRGINIA CHAPTER 2026 CONFERENCE 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1828800"/>
            <a:ext cx="10607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Code Danville</a:t>
            </a:r>
            <a:endParaRPr lang="en-US" sz="6600" dirty="0"/>
          </a:p>
        </p:txBody>
      </p:sp>
      <p:sp>
        <p:nvSpPr>
          <p:cNvPr id="9" name="Text 7"/>
          <p:cNvSpPr/>
          <p:nvPr/>
        </p:nvSpPr>
        <p:spPr>
          <a:xfrm>
            <a:off x="777240" y="30175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Rewriting a legacy zoning code for Virginia's comeback city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77240" y="3977640"/>
            <a:ext cx="34411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Sean Suder, Esq.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8E9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ZoneCo (www.thinkzoneco.com)</a:t>
            </a:r>
            <a:endParaRPr lang="en-US" sz="1600" dirty="0"/>
          </a:p>
        </p:txBody>
      </p:sp>
      <p:pic>
        <p:nvPicPr>
          <p:cNvPr id="11" name="Image 0" descr="logo-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532120"/>
            <a:ext cx="3739896" cy="9144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035040" y="61264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8E9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of Danville, Virginia  ·  Chapter 41 Zoning Ordinance Update</a:t>
            </a:r>
            <a:endParaRPr lang="en-US" sz="130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4C022EA2-02BF-DC65-576E-09CED4F85B66}"/>
              </a:ext>
            </a:extLst>
          </p:cNvPr>
          <p:cNvSpPr/>
          <p:nvPr/>
        </p:nvSpPr>
        <p:spPr>
          <a:xfrm>
            <a:off x="4651248" y="3977640"/>
            <a:ext cx="34411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Renee Burton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Planning &amp; Zoning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8E9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of Danville, Virginia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Danville at a glance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Southside Virginia mill city on the Dan River, Danville built its economy on textiles and tobacco and spent two decades reinventing itself after both industries left.</a:t>
            </a:r>
            <a:endParaRPr lang="en-US" sz="1650" dirty="0"/>
          </a:p>
          <a:p>
            <a:pPr marL="0" indent="0">
              <a:lnSpc>
                <a:spcPct val="115000"/>
              </a:lnSpc>
              <a:buNone/>
            </a:pPr>
            <a:endParaRPr lang="en-US" sz="16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transformation of the River District's historic tobacco warehouses, the Dan River Mills property, major downtown reinvestment, and the arrival of a resort casino have made Danville one of Virginia’s most interesting comeback stories.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670561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zoning code now must keep pace with the city imagined by PLAN Danville.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035040" y="1691640"/>
            <a:ext cx="2743200" cy="1874520"/>
          </a:xfrm>
          <a:prstGeom prst="roundRect">
            <a:avLst>
              <a:gd name="adj" fmla="val 3902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035040" y="1828800"/>
            <a:ext cx="64008" cy="1600200"/>
          </a:xfrm>
          <a:prstGeom prst="rect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263640" y="192024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~42,000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6263640" y="27432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Danville population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52560" y="1691640"/>
            <a:ext cx="2743200" cy="1874520"/>
          </a:xfrm>
          <a:prstGeom prst="roundRect">
            <a:avLst>
              <a:gd name="adj" fmla="val 3902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9052560" y="1828800"/>
            <a:ext cx="64008" cy="1600200"/>
          </a:xfrm>
          <a:prstGeom prst="rect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281160" y="192024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1986, 2004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9281160" y="27432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the current zoning ordinance was adopted and comprehensively updated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35040" y="3817620"/>
            <a:ext cx="2743200" cy="1874520"/>
          </a:xfrm>
          <a:prstGeom prst="roundRect">
            <a:avLst>
              <a:gd name="adj" fmla="val 3902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35040" y="3977640"/>
            <a:ext cx="64008" cy="1600200"/>
          </a:xfrm>
          <a:prstGeom prst="rect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63640" y="40690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9052560" y="3817620"/>
            <a:ext cx="2743200" cy="1874520"/>
          </a:xfrm>
          <a:prstGeom prst="roundRect">
            <a:avLst>
              <a:gd name="adj" fmla="val 3902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052560" y="3977640"/>
            <a:ext cx="64008" cy="1600200"/>
          </a:xfrm>
          <a:prstGeom prst="rect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281160" y="40690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14/17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281160" y="4892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CEF94493-59A5-97E0-BFA2-14F9737B1D73}"/>
              </a:ext>
            </a:extLst>
          </p:cNvPr>
          <p:cNvSpPr/>
          <p:nvPr/>
        </p:nvSpPr>
        <p:spPr>
          <a:xfrm>
            <a:off x="6263640" y="4936744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Danville comprehensive plan adopted 1/1/2025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281160" y="48920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new zoning districts/ number of future land use categories in PLAN Danville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BBB2C9-7FF0-A901-9B59-05B2DE541334}"/>
              </a:ext>
            </a:extLst>
          </p:cNvPr>
          <p:cNvSpPr txBox="1"/>
          <p:nvPr/>
        </p:nvSpPr>
        <p:spPr>
          <a:xfrm>
            <a:off x="752856" y="5169408"/>
            <a:ext cx="323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Plan Danville Details</a:t>
            </a:r>
          </a:p>
          <a:p>
            <a:endParaRPr lang="en-US" dirty="0"/>
          </a:p>
          <a:p>
            <a:r>
              <a:rPr lang="en-US" dirty="0"/>
              <a:t>+ excerpt from land use plan – direct finding - implementation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DD021-FE2B-910F-3578-EA92BC093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95" y="466208"/>
            <a:ext cx="3225139" cy="6813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A5DD21-B612-A2BA-55EA-646836E9D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5" y="1339882"/>
            <a:ext cx="11110313" cy="22861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910CAF-8344-7B56-A076-9D3142186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94" y="3818387"/>
            <a:ext cx="11110314" cy="27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8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56E03-FCEA-BB17-A530-BAB753A0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49E663-9D4F-BB60-5A99-4AADE18B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440988"/>
            <a:ext cx="3225139" cy="681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723BC7-CCC0-07FD-0EB9-7688468AC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090" y="1394644"/>
            <a:ext cx="5054806" cy="43965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5EA522-65FD-6DE5-C3DB-8A06FE735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16" y="1314139"/>
            <a:ext cx="6115054" cy="464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28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rewrite, and why now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95148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5188" y="2194560"/>
            <a:ext cx="731520" cy="731520"/>
          </a:xfrm>
          <a:prstGeom prst="ellipse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landmark-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383" y="238475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5188" y="3240024"/>
            <a:ext cx="297257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Danville says so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15188" y="388620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Danville’s first implementation recommendation: amend the zoning to reflect the future land use plan.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35628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55668" y="2194560"/>
            <a:ext cx="731520" cy="731520"/>
          </a:xfrm>
          <a:prstGeom prst="ellips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book-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863" y="238475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55668" y="31546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code shows its age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4655668" y="388620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in 1986, last comprehensively updated in 2004. Two decades of piecemeal amendments have made it hard to navigate, interpret, and administer.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176108" y="182880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496148" y="2194560"/>
            <a:ext cx="731520" cy="731520"/>
          </a:xfrm>
          <a:prstGeom prst="ellips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s/rotate-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343" y="2384755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496148" y="315468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city has changed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8496148" y="388620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Technology, business, agriculture, and commuting patterns have all evolved. The code needs strategic future-proofing, not another patch.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0080" y="6035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243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comp-plan-first rewrite: the zoning update exists to implement PLAN Danville — not the other way around.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PATIENT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diagnostic found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640080" cy="640080"/>
          </a:xfrm>
          <a:prstGeom prst="ellipse">
            <a:avLst/>
          </a:prstGeom>
          <a:solidFill>
            <a:srgbClr val="3164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layers-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1949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176479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Scattered and duplicative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096256" y="1741932"/>
            <a:ext cx="28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standards live in different articles; users bounce across the code to answer one question.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85800" y="2880360"/>
            <a:ext cx="640080" cy="640080"/>
          </a:xfrm>
          <a:prstGeom prst="ellipse">
            <a:avLst/>
          </a:prstGeom>
          <a:solidFill>
            <a:srgbClr val="3164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book-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1" y="3046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00200" y="286207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Ambiguous language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5070224" y="2811780"/>
            <a:ext cx="29034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Undefined and inconsistent terms invite interpretation disputes and interpretation risk is legal risk.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85800" y="3977640"/>
            <a:ext cx="640080" cy="640080"/>
          </a:xfrm>
          <a:prstGeom prst="ellipse">
            <a:avLst/>
          </a:prstGeom>
          <a:solidFill>
            <a:srgbClr val="3164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road-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21" y="4144061"/>
            <a:ext cx="307238" cy="3072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00200" y="395935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Procedural friction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5070224" y="3906520"/>
            <a:ext cx="2637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pathways are unclear about who decides what, on what standard, and on what timeline.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685800" y="5074920"/>
            <a:ext cx="640080" cy="640080"/>
          </a:xfrm>
          <a:prstGeom prst="ellipse">
            <a:avLst/>
          </a:prstGeom>
          <a:solidFill>
            <a:srgbClr val="3164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map-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221" y="5241341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00200" y="505663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Misaligned with the plan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5096256" y="4988052"/>
            <a:ext cx="258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purposes and standards don't deliver the outcomes in PLAN Danville's future land use map.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640080" y="6080760"/>
            <a:ext cx="10908792" cy="502920"/>
          </a:xfrm>
          <a:prstGeom prst="roundRect">
            <a:avLst>
              <a:gd name="adj" fmla="val 14545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/>
          <p:nvPr/>
        </p:nvSpPr>
        <p:spPr>
          <a:xfrm>
            <a:off x="868680" y="60807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243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 deliverable: a public Diagnostic Report evaluating Chapter 41 against the goals of PLAN Danville.</a:t>
            </a:r>
            <a:endParaRPr lang="en-US" sz="135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16C3AA4-1F21-836A-727C-ECFCDE9F0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0248" y="1833372"/>
            <a:ext cx="2903472" cy="3791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4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DF0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ZONECO 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77240" y="914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Diagnose. Calibrate. Codify. Adopted in </a:t>
            </a:r>
            <a:r>
              <a:rPr lang="en-US" sz="3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months</a:t>
            </a: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95148" y="210312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2E4184"/>
          </a:solidFill>
          <a:ln w="12700">
            <a:solidFill>
              <a:srgbClr val="4457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5188" y="2468880"/>
            <a:ext cx="731520" cy="731520"/>
          </a:xfrm>
          <a:prstGeom prst="ellips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magnify-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383" y="265907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5188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Diagnose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15188" y="3977640"/>
            <a:ext cx="2880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the existing code against the comprehensive plan, state law, and how it actually performs in administration.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15188" y="53035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DF0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REPORT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35628" y="210312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2E4184"/>
          </a:solidFill>
          <a:ln w="12700">
            <a:solidFill>
              <a:srgbClr val="4457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55668" y="2468880"/>
            <a:ext cx="731520" cy="731520"/>
          </a:xfrm>
          <a:prstGeom prst="ellipse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icons/sliders-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863" y="2659075"/>
            <a:ext cx="351130" cy="35113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55668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Calibrate</a:t>
            </a:r>
            <a:endParaRPr lang="en-US" sz="2100" dirty="0"/>
          </a:p>
        </p:txBody>
      </p:sp>
      <p:sp>
        <p:nvSpPr>
          <p:cNvPr id="14" name="Text 10"/>
          <p:cNvSpPr/>
          <p:nvPr/>
        </p:nvSpPr>
        <p:spPr>
          <a:xfrm>
            <a:off x="4655668" y="3977640"/>
            <a:ext cx="2880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plan goals into a district framework and regulatory approach — tested against real places and real parcels before drafting.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655668" y="53035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DF0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FRAMEWORK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8176108" y="2103120"/>
            <a:ext cx="3520440" cy="3657600"/>
          </a:xfrm>
          <a:prstGeom prst="roundRect">
            <a:avLst>
              <a:gd name="adj" fmla="val 2597"/>
            </a:avLst>
          </a:prstGeom>
          <a:solidFill>
            <a:srgbClr val="2E4184"/>
          </a:solidFill>
          <a:ln w="12700">
            <a:solidFill>
              <a:srgbClr val="4457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496148" y="2468880"/>
            <a:ext cx="731520" cy="731520"/>
          </a:xfrm>
          <a:prstGeom prst="ellips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icons/pen-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343" y="265907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496148" y="33832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Codify</a:t>
            </a:r>
            <a:endParaRPr lang="en-US" sz="2100" dirty="0"/>
          </a:p>
        </p:txBody>
      </p:sp>
      <p:sp>
        <p:nvSpPr>
          <p:cNvPr id="20" name="Text 15"/>
          <p:cNvSpPr/>
          <p:nvPr/>
        </p:nvSpPr>
        <p:spPr>
          <a:xfrm>
            <a:off x="8496148" y="3977640"/>
            <a:ext cx="2880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the new ordinance in modules: plain language, consolidated standards, tables, and graphics — built for adoption.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496148" y="53035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DF0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ADOPTION-READY CODE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777240" y="612648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E9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module ends in a public deliverable — the process earns trust by showing its work.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Calibrating the plan into regulation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4846320" cy="4023360"/>
          </a:xfrm>
          <a:prstGeom prst="roundRect">
            <a:avLst>
              <a:gd name="adj" fmla="val 2273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01168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43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DANVILLE GIVES US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60120" y="2377440"/>
            <a:ext cx="42976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future land use map with designated character areas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identified for more significant change — and neighborhoods planned to retain their character</a:t>
            </a:r>
            <a:endParaRPr lang="en-US" sz="15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for housing, economic development, and quality of place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623560" y="3474720"/>
            <a:ext cx="777240" cy="640080"/>
          </a:xfrm>
          <a:prstGeom prst="rightArrow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583680" y="1783080"/>
            <a:ext cx="4937760" cy="40233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9050">
            <a:solidFill>
              <a:srgbClr val="24357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0" y="20116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43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CALIBRATION TRANSLATES IT INTO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903720" y="2377440"/>
            <a:ext cx="4434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right-sized district lineup mapped to plan character areas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permissions and dimensional standards tuned to produce the built form the plan describes</a:t>
            </a:r>
            <a:endParaRPr lang="en-US" sz="15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500" dirty="0">
                <a:solidFill>
                  <a:srgbClr val="2327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stress-tested against real Danville parcels and recent development proposals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60807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65499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Calibration is where policy becomes math — and where most rewrites quietly fail.</a:t>
            </a:r>
            <a:endParaRPr lang="en-US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5509E5-E6C6-99E2-5C5F-A8C65FF4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77439"/>
            <a:ext cx="2210816" cy="5481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Drafting for the people who use it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103120"/>
            <a:ext cx="594360" cy="594360"/>
          </a:xfrm>
          <a:prstGeom prst="ellipse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layers-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34" y="2257654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208483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Consolidate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691640" y="2542032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home for each topic — parking, signs, landscaping — instead of standards scattered across articles.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309360" y="182880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583680" y="2103120"/>
            <a:ext cx="594360" cy="594360"/>
          </a:xfrm>
          <a:prstGeom prst="ellips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book-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214" y="2257654"/>
            <a:ext cx="285293" cy="28529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60920" y="208483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Clarify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360920" y="2542032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terms, consistent usage, and plain language that reads the same to an applicant, a planner, and a judge.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40080" y="397764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14400" y="4251960"/>
            <a:ext cx="594360" cy="594360"/>
          </a:xfrm>
          <a:prstGeom prst="ellipse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s/road-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934" y="440649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423367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Streamline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1691640" y="4690872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procedures: who decides, on what standard, on what timeline — with administrative approval where the plan supports it.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309360" y="3977640"/>
            <a:ext cx="5349240" cy="1828800"/>
          </a:xfrm>
          <a:prstGeom prst="roundRect">
            <a:avLst>
              <a:gd name="adj" fmla="val 5000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583680" y="4251960"/>
            <a:ext cx="594360" cy="594360"/>
          </a:xfrm>
          <a:prstGeom prst="ellips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icons/table-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8214" y="440649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60920" y="423367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Show, don't tell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360920" y="4690872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for numeric standards and graphics for form because a diagram settles arguments a paragraph starts.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640080" y="60807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243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Usability is a legal strategy: a code that can't be misread can't be mis-administered.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93F90-D712-9A3C-9800-FC245A0E5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393" y="1308607"/>
            <a:ext cx="3190545" cy="411683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5E3F19-BA16-AB8B-C8A9-B0AD4F2EB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616" y="1308607"/>
            <a:ext cx="3211130" cy="41168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29A1AC-8460-9254-4EDF-DA57E9A07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96" y="1308607"/>
            <a:ext cx="3180253" cy="411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86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GUARDRAILS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Drafting within Virginia's legal framework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640080" cy="640080"/>
          </a:xfrm>
          <a:prstGeom prst="ellipse">
            <a:avLst/>
          </a:prstGeom>
          <a:solidFill>
            <a:srgbClr val="24357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gavel-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1949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176479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Dillon Rule discipline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303520" y="1673352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regulatory tool must trace to an enabling grant. Virginia localities exercise only the zoning powers the General Assembly confers. Creativity must fit the statute.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85800" y="2862072"/>
            <a:ext cx="640080" cy="640080"/>
          </a:xfrm>
          <a:prstGeom prst="ellipse">
            <a:avLst/>
          </a:prstGeom>
          <a:solidFill>
            <a:srgbClr val="24357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scale-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1" y="3028493"/>
            <a:ext cx="307238" cy="3072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00200" y="2843784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 15.2 enabling authority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5303520" y="2752344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zoning enabling framework (Va. Code § 15.2-2280 et seq.) defines the permissible subjects of regulation, purposes, and the required procedures for adoption.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85800" y="3941064"/>
            <a:ext cx="640080" cy="640080"/>
          </a:xfrm>
          <a:prstGeom prst="ellipse">
            <a:avLst/>
          </a:prstGeom>
          <a:solidFill>
            <a:srgbClr val="24357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landmark-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21" y="4107485"/>
            <a:ext cx="307238" cy="3072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00200" y="3922776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Comprehensive plan linkage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5303520" y="3831336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ordinance must be drawn with reasonable consideration of the comprehensive plan. PLAN Danville is both the policy basis and part of the legal defense.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85800" y="5020056"/>
            <a:ext cx="640080" cy="640080"/>
          </a:xfrm>
          <a:prstGeom prst="ellipse">
            <a:avLst/>
          </a:prstGeom>
          <a:solidFill>
            <a:srgbClr val="24357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clipboard-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221" y="5186477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00200" y="5001768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Notice and hearing requirements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5303520" y="4910328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Statutory public notice and hearing requirements (§ 15.2-2204) shape the adoption calendar for both Planning Commission and City Council.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defensible code is one an applicant, a planner, and a court all read the same way.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AD32E7-CEBC-9048-FF81-6B1A18858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EDC28E-BC5D-A98C-6659-B0F777612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873" y="912739"/>
            <a:ext cx="3854945" cy="19371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DB161-463F-01EC-B39D-21B9918DDB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59" t="-1318" r="13379" b="1318"/>
          <a:stretch>
            <a:fillRect/>
          </a:stretch>
        </p:blipFill>
        <p:spPr>
          <a:xfrm>
            <a:off x="7695873" y="3957709"/>
            <a:ext cx="3854945" cy="2052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5F3699-D824-61B3-577A-E34E7502CB87}"/>
              </a:ext>
            </a:extLst>
          </p:cNvPr>
          <p:cNvSpPr txBox="1"/>
          <p:nvPr/>
        </p:nvSpPr>
        <p:spPr>
          <a:xfrm>
            <a:off x="799936" y="877304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</a:rPr>
              <a:t>New code in practice</a:t>
            </a:r>
            <a:endParaRPr lang="en-US" sz="3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452FD4-653C-9F0D-0B61-7D7223C31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760" y="1492857"/>
            <a:ext cx="3725797" cy="4812816"/>
          </a:xfrm>
          <a:prstGeom prst="rect">
            <a:avLst/>
          </a:prstGeom>
        </p:spPr>
      </p:pic>
      <p:sp>
        <p:nvSpPr>
          <p:cNvPr id="16" name="Text 0">
            <a:extLst>
              <a:ext uri="{FF2B5EF4-FFF2-40B4-BE49-F238E27FC236}">
                <a16:creationId xmlns:a16="http://schemas.microsoft.com/office/drawing/2014/main" id="{5A3D03C5-75E0-E18B-3DA5-65EEC0653825}"/>
              </a:ext>
            </a:extLst>
          </p:cNvPr>
          <p:cNvSpPr/>
          <p:nvPr/>
        </p:nvSpPr>
        <p:spPr>
          <a:xfrm>
            <a:off x="908304" y="673256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FOLLOW UP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59135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32104"/>
            <a:ext cx="10911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Lessons for Virginia communities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011680"/>
            <a:ext cx="457200" cy="457200"/>
          </a:xfrm>
          <a:prstGeom prst="ellipse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20299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first, then zone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6112" y="262432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fresh comprehensive plan gives the rewrite its policy basis, its political mandate, and its legal defense. Danville sequenced it right.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80560" y="178308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09160" y="2011680"/>
            <a:ext cx="457200" cy="457200"/>
          </a:xfrm>
          <a:prstGeom prst="ellips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091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303520" y="20299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Diagnose before you draft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36592" y="262432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diagnostic builds the shared factual record and everyone argues from the same findings instead of competing anecdotes.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321040" y="178308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549640" y="2011680"/>
            <a:ext cx="457200" cy="457200"/>
          </a:xfrm>
          <a:prstGeom prst="ellipse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5496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144000" y="20299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Calibrate, don't copy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77072" y="262432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codes and peer ordinances are references, not templates. Standards must be tuned to your parcels, your market, your plan.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402336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68680" y="4251960"/>
            <a:ext cx="457200" cy="457200"/>
          </a:xfrm>
          <a:prstGeom prst="ellips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6868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463040" y="427024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Usability is defensibility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96112" y="486460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language, tables, and graphics aren't cosmetic they reduce interpretation disputes, appeals, and litigation exposure.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480560" y="402336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09160" y="4251960"/>
            <a:ext cx="457200" cy="457200"/>
          </a:xfrm>
          <a:prstGeom prst="ellipse">
            <a:avLst/>
          </a:prstGeom>
          <a:solidFill>
            <a:srgbClr val="EEA2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0916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35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303520" y="427024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input to the draft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736592" y="486460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 early; concentrate public input after there are real standards to react to. Maps are key. Reassure early about what isn't changing.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321040" y="4023360"/>
            <a:ext cx="3520440" cy="1965960"/>
          </a:xfrm>
          <a:prstGeom prst="roundRect">
            <a:avLst>
              <a:gd name="adj" fmla="val 4651"/>
            </a:avLst>
          </a:prstGeom>
          <a:solidFill>
            <a:srgbClr val="F2F3F8"/>
          </a:solidFill>
          <a:ln w="12700">
            <a:solidFill>
              <a:srgbClr val="DCE0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549640" y="4251960"/>
            <a:ext cx="457200" cy="457200"/>
          </a:xfrm>
          <a:prstGeom prst="ellipse">
            <a:avLst/>
          </a:prstGeom>
          <a:solidFill>
            <a:srgbClr val="24357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54964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9144000" y="427024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Respect the Dillon Rule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577072" y="4864608"/>
            <a:ext cx="30083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C61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Virginia, every clever regulatory idea needs an enabling home in Title 15.2. Check authority before you fall in love with a tool.</a:t>
            </a:r>
            <a:endParaRPr lang="en-US" sz="115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0B69D9-1887-0925-8F87-FE1086F75488}"/>
              </a:ext>
            </a:extLst>
          </p:cNvPr>
          <p:cNvSpPr txBox="1"/>
          <p:nvPr/>
        </p:nvSpPr>
        <p:spPr>
          <a:xfrm>
            <a:off x="3852672" y="6217920"/>
            <a:ext cx="5612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Need an amazing dedicated city staff like in Danville!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6F2B9BF-29D3-CBE7-DFBD-53000D88E382}"/>
              </a:ext>
            </a:extLst>
          </p:cNvPr>
          <p:cNvSpPr txBox="1"/>
          <p:nvPr/>
        </p:nvSpPr>
        <p:spPr>
          <a:xfrm>
            <a:off x="532384" y="771591"/>
            <a:ext cx="894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2327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to come for Danville zoning…</a:t>
            </a:r>
            <a:endParaRPr lang="en-US" sz="340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41FBBC66-29C9-BEE2-E8B3-62B24EA65F94}"/>
              </a:ext>
            </a:extLst>
          </p:cNvPr>
          <p:cNvSpPr/>
          <p:nvPr/>
        </p:nvSpPr>
        <p:spPr>
          <a:xfrm>
            <a:off x="640080" y="5029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3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TUNED</a:t>
            </a:r>
            <a:endParaRPr lang="en-US" sz="13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11D93C-AD9A-0E91-90B1-4D0D3174A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84" y="1864894"/>
            <a:ext cx="10858294" cy="440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13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435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394960"/>
            <a:ext cx="1463040" cy="1463040"/>
          </a:xfrm>
          <a:prstGeom prst="rtTriangle">
            <a:avLst/>
          </a:prstGeom>
          <a:solidFill>
            <a:srgbClr val="FDF00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 flipH="1">
            <a:off x="1463040" y="5760720"/>
            <a:ext cx="1097280" cy="1097280"/>
          </a:xfrm>
          <a:prstGeom prst="rtTriangle">
            <a:avLst/>
          </a:prstGeom>
          <a:solidFill>
            <a:srgbClr val="279B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V="1">
            <a:off x="0" y="4572000"/>
            <a:ext cx="822960" cy="822960"/>
          </a:xfrm>
          <a:prstGeom prst="rtTriangle">
            <a:avLst/>
          </a:prstGeom>
          <a:solidFill>
            <a:srgbClr val="E34A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>
            <a:off x="2560320" y="6217920"/>
            <a:ext cx="640080" cy="640080"/>
          </a:xfrm>
          <a:prstGeom prst="rtTriangle">
            <a:avLst/>
          </a:prstGeom>
          <a:solidFill>
            <a:srgbClr val="33A5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 flipV="1">
            <a:off x="822960" y="5074920"/>
            <a:ext cx="502920" cy="502920"/>
          </a:xfrm>
          <a:prstGeom prst="rtTriangle">
            <a:avLst/>
          </a:prstGeom>
          <a:solidFill>
            <a:srgbClr val="65499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128016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you.</a:t>
            </a:r>
            <a:endParaRPr lang="en-US" sz="5400" dirty="0"/>
          </a:p>
        </p:txBody>
      </p:sp>
      <p:pic>
        <p:nvPicPr>
          <p:cNvPr id="9" name="Image 0" descr="logo-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417320"/>
            <a:ext cx="4114800" cy="10058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785360" y="4897120"/>
            <a:ext cx="6583680" cy="879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Renee Burton · Director, Planning &amp; Zoning, City of Danville, VA </a:t>
            </a:r>
          </a:p>
          <a:p>
            <a:pPr marL="0" indent="0" algn="r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Sean Suder, Esq.  ·  Founder &amp; CEO, ZoneCo</a:t>
            </a:r>
            <a:endParaRPr lang="en-US" sz="1600" dirty="0"/>
          </a:p>
          <a:p>
            <a:pPr marL="0" indent="0" algn="r">
              <a:lnSpc>
                <a:spcPct val="130000"/>
              </a:lnSpc>
              <a:buNone/>
            </a:pPr>
            <a:r>
              <a:rPr lang="en-US" sz="1600" dirty="0">
                <a:solidFill>
                  <a:srgbClr val="C7C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www.thinkzoneco.com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754880" y="603504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E97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Danville  ·  APA Virginia Chapter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5324</TotalTime>
  <Words>1569</Words>
  <Application>Microsoft Office PowerPoint</Application>
  <PresentationFormat>Widescreen</PresentationFormat>
  <Paragraphs>142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Sean Suder</cp:lastModifiedBy>
  <cp:revision>5</cp:revision>
  <dcterms:created xsi:type="dcterms:W3CDTF">2026-07-19T22:31:23Z</dcterms:created>
  <dcterms:modified xsi:type="dcterms:W3CDTF">2026-07-24T15:55:55Z</dcterms:modified>
</cp:coreProperties>
</file>